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7EACC-6941-F044-AF2A-BEC5C259D08B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B1988-92BB-7B4A-A17C-629300622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309. Olive, green.</a:t>
            </a:r>
            <a:r>
              <a:rPr lang="en-US" baseline="0" dirty="0" smtClean="0"/>
              <a:t>  L</a:t>
            </a:r>
            <a:r>
              <a:rPr lang="en-US" dirty="0" smtClean="0"/>
              <a:t>arge parenchymal cells,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310. Olive, green. Parenchymal cells and oil droplets in fresh olive,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311. Olive,</a:t>
            </a:r>
            <a:r>
              <a:rPr lang="en-US" baseline="0" dirty="0" smtClean="0"/>
              <a:t> green.  Oil droplets in fresh olive,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9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312. Olive, green.</a:t>
            </a:r>
            <a:r>
              <a:rPr lang="en-US" baseline="0" dirty="0" smtClean="0"/>
              <a:t>  A</a:t>
            </a:r>
            <a:r>
              <a:rPr lang="en-US" dirty="0" smtClean="0"/>
              <a:t>morphous crystals (arrows),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313. Olive, green.</a:t>
            </a:r>
            <a:r>
              <a:rPr lang="en-US" baseline="0" dirty="0" smtClean="0"/>
              <a:t>  A</a:t>
            </a:r>
            <a:r>
              <a:rPr lang="en-US" dirty="0" smtClean="0"/>
              <a:t>morphous crystals (arrows),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11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314. Olive, green; amorphous crystal (arrow),</a:t>
            </a:r>
            <a:r>
              <a:rPr lang="en-US" baseline="0" dirty="0" smtClean="0"/>
              <a:t>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302. </a:t>
            </a:r>
            <a:r>
              <a:rPr lang="en-US" b="1" i="1" dirty="0" err="1" smtClean="0"/>
              <a:t>Olea</a:t>
            </a:r>
            <a:r>
              <a:rPr lang="en-US" b="1" i="1" dirty="0" smtClean="0"/>
              <a:t> </a:t>
            </a:r>
            <a:r>
              <a:rPr lang="en-US" b="1" i="1" dirty="0" err="1" smtClean="0"/>
              <a:t>europaea</a:t>
            </a:r>
            <a:r>
              <a:rPr lang="en-US" b="1" i="1" dirty="0" smtClean="0"/>
              <a:t> </a:t>
            </a:r>
            <a:r>
              <a:rPr lang="en-US" b="1" i="0" dirty="0" smtClean="0"/>
              <a:t>L. </a:t>
            </a:r>
            <a:r>
              <a:rPr lang="en-US" b="1" i="1" dirty="0" smtClean="0"/>
              <a:t> </a:t>
            </a:r>
            <a:r>
              <a:rPr lang="en-US" dirty="0" smtClean="0"/>
              <a:t>Olive, black. </a:t>
            </a:r>
            <a:r>
              <a:rPr lang="en-US" dirty="0" smtClean="0"/>
              <a:t>Pulp,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7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303. Olive; pulp</a:t>
            </a:r>
            <a:r>
              <a:rPr lang="en-US" baseline="0" dirty="0" smtClean="0"/>
              <a:t> showing oil droplets (black arrows) and a </a:t>
            </a:r>
            <a:r>
              <a:rPr lang="en-US" baseline="0" dirty="0" err="1" smtClean="0"/>
              <a:t>sclerid</a:t>
            </a:r>
            <a:r>
              <a:rPr lang="en-US" baseline="0" dirty="0" smtClean="0"/>
              <a:t> (white arrow)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304.  Olive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305. Olive; </a:t>
            </a:r>
            <a:r>
              <a:rPr lang="en-US" dirty="0" err="1" smtClean="0"/>
              <a:t>sclerid</a:t>
            </a:r>
            <a:r>
              <a:rPr lang="en-US" dirty="0" smtClean="0"/>
              <a:t> in pulp stained with </a:t>
            </a:r>
            <a:r>
              <a:rPr lang="en-US" dirty="0" err="1" smtClean="0"/>
              <a:t>safranin</a:t>
            </a:r>
            <a:r>
              <a:rPr lang="en-US" dirty="0" smtClean="0"/>
              <a:t>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315. Olive.  SEM showing oil droplets (O).  Courtesy of Dr. Meredith A. 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306. </a:t>
            </a:r>
            <a:r>
              <a:rPr lang="en-US" b="1" i="1" dirty="0" err="1" smtClean="0"/>
              <a:t>Olea</a:t>
            </a:r>
            <a:r>
              <a:rPr lang="en-US" b="1" i="1" dirty="0" smtClean="0"/>
              <a:t> </a:t>
            </a:r>
            <a:r>
              <a:rPr lang="en-US" b="1" i="1" dirty="0" err="1" smtClean="0"/>
              <a:t>europaea</a:t>
            </a:r>
            <a:r>
              <a:rPr lang="en-US" b="1" i="1" dirty="0" smtClean="0"/>
              <a:t> </a:t>
            </a:r>
            <a:r>
              <a:rPr lang="en-US" b="1" i="0" dirty="0" smtClean="0"/>
              <a:t>L.  </a:t>
            </a:r>
            <a:r>
              <a:rPr lang="en-US" dirty="0" smtClean="0"/>
              <a:t>Olive</a:t>
            </a:r>
            <a:r>
              <a:rPr lang="en-US" dirty="0" smtClean="0"/>
              <a:t>,</a:t>
            </a:r>
            <a:r>
              <a:rPr lang="en-US" baseline="0" dirty="0" smtClean="0"/>
              <a:t> green.  Seed coat (</a:t>
            </a:r>
            <a:r>
              <a:rPr lang="en-US" baseline="0" dirty="0" err="1" smtClean="0"/>
              <a:t>testa</a:t>
            </a:r>
            <a:r>
              <a:rPr lang="en-US" baseline="0" dirty="0" smtClean="0"/>
              <a:t>),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6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307. Olive, green.</a:t>
            </a:r>
            <a:r>
              <a:rPr lang="en-US" baseline="0" dirty="0" smtClean="0"/>
              <a:t>  S</a:t>
            </a:r>
            <a:r>
              <a:rPr lang="en-US" dirty="0" smtClean="0"/>
              <a:t>eed coat (</a:t>
            </a:r>
            <a:r>
              <a:rPr lang="en-US" dirty="0" err="1" smtClean="0"/>
              <a:t>testa</a:t>
            </a:r>
            <a:r>
              <a:rPr lang="en-US" dirty="0" smtClean="0"/>
              <a:t>),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308. Olive, green.</a:t>
            </a:r>
            <a:r>
              <a:rPr lang="en-US" baseline="0" dirty="0" smtClean="0"/>
              <a:t>  S</a:t>
            </a:r>
            <a:r>
              <a:rPr lang="en-US" dirty="0" smtClean="0"/>
              <a:t>eed coat (</a:t>
            </a:r>
            <a:r>
              <a:rPr lang="en-US" dirty="0" err="1" smtClean="0"/>
              <a:t>testa</a:t>
            </a:r>
            <a:r>
              <a:rPr lang="en-US" dirty="0" smtClean="0"/>
              <a:t>),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0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3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1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6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5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2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6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2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8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58E7-697C-4249-B3AF-4CBB95A762D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793D-9A31-C043-901D-0AFFB9F1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Olive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20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cells etoh 25X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green oil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9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ive green oil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1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green inclusion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225316" y="1558746"/>
            <a:ext cx="604024" cy="304488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6975170" y="2328497"/>
            <a:ext cx="297701" cy="533863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08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green inclusion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3725065" y="3009483"/>
            <a:ext cx="604024" cy="195851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8283517" y="3285722"/>
            <a:ext cx="604024" cy="195851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2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green inclusion 25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975692" y="1962865"/>
            <a:ext cx="604024" cy="593144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4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-10x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8"/>
            <a:ext cx="9144000" cy="68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8" y="253210"/>
            <a:ext cx="8403021" cy="5943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933348" y="2066530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694415" y="1725042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694415" y="4860531"/>
            <a:ext cx="433295" cy="0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1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25X fra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299438"/>
            <a:ext cx="8530814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555" y="562115"/>
            <a:ext cx="4440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NEED NEW PICTURE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7361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r="4956" b="-2767"/>
          <a:stretch/>
        </p:blipFill>
        <p:spPr>
          <a:xfrm>
            <a:off x="0" y="11679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e olive SE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7465" r="6990" b="14326"/>
          <a:stretch/>
        </p:blipFill>
        <p:spPr>
          <a:xfrm>
            <a:off x="0" y="91440"/>
            <a:ext cx="9144000" cy="676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3388" y="6507912"/>
            <a:ext cx="90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100 µm 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67320" y="6742536"/>
            <a:ext cx="1212146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50626" y="2944297"/>
            <a:ext cx="39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68573" y="711834"/>
            <a:ext cx="39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502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skin epidermis?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skin epidermal?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6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 skin epidermal?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7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245</Words>
  <Application>Microsoft Macintosh PowerPoint</Application>
  <PresentationFormat>On-screen Show (4:3)</PresentationFormat>
  <Paragraphs>40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2016-02-03T22:56:16Z</dcterms:created>
  <dcterms:modified xsi:type="dcterms:W3CDTF">2016-02-03T22:57:50Z</dcterms:modified>
</cp:coreProperties>
</file>